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sldIdLst>
    <p:sldId id="268" r:id="rId5"/>
    <p:sldId id="286" r:id="rId6"/>
    <p:sldId id="287" r:id="rId7"/>
    <p:sldId id="288" r:id="rId8"/>
    <p:sldId id="290" r:id="rId9"/>
    <p:sldId id="289" r:id="rId10"/>
    <p:sldId id="291" r:id="rId11"/>
    <p:sldId id="292" r:id="rId12"/>
    <p:sldId id="293"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8DF660-1A2A-0449-A089-CEC744DC03C0}" v="67" dt="2023-08-09T11:31:55.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62"/>
    <p:restoredTop sz="95230"/>
  </p:normalViewPr>
  <p:slideViewPr>
    <p:cSldViewPr snapToGrid="0" snapToObjects="1" showGuides="1">
      <p:cViewPr varScale="1">
        <p:scale>
          <a:sx n="123" d="100"/>
          <a:sy n="123" d="100"/>
        </p:scale>
        <p:origin x="232" y="69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cxnSp>
        <p:nvCxnSpPr>
          <p:cNvPr id="30" name="Straight Connector 29">
            <a:extLst>
              <a:ext uri="{FF2B5EF4-FFF2-40B4-BE49-F238E27FC236}">
                <a16:creationId xmlns:a16="http://schemas.microsoft.com/office/drawing/2014/main" id="{73618F0E-749E-C581-1A38-63167236392E}"/>
              </a:ext>
            </a:extLst>
          </p:cNvPr>
          <p:cNvCxnSpPr/>
          <p:nvPr userDrawn="1"/>
        </p:nvCxnSpPr>
        <p:spPr>
          <a:xfrm>
            <a:off x="2261062" y="3148234"/>
            <a:ext cx="2277687" cy="0"/>
          </a:xfrm>
          <a:prstGeom prst="line">
            <a:avLst/>
          </a:prstGeom>
          <a:ln w="19050">
            <a:prstDash val="sysDot"/>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0406BA-9168-D77D-A577-15E5A7A60E7A}"/>
              </a:ext>
            </a:extLst>
          </p:cNvPr>
          <p:cNvCxnSpPr/>
          <p:nvPr userDrawn="1"/>
        </p:nvCxnSpPr>
        <p:spPr>
          <a:xfrm>
            <a:off x="6384175" y="3148234"/>
            <a:ext cx="2277687" cy="0"/>
          </a:xfrm>
          <a:prstGeom prst="line">
            <a:avLst/>
          </a:prstGeom>
          <a:ln w="19050">
            <a:prstDash val="sysDot"/>
            <a:tailEnd type="arrow"/>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cancer diagnostic tests</a:t>
            </a:r>
          </a:p>
        </p:txBody>
      </p:sp>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213C62-AE3B-FDA3-87D1-E12A5AA08847}"/>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predicting benefit 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p:txBody>
          <a:bodyPr/>
          <a:lstStyle/>
          <a:p>
            <a:r>
              <a:rPr lang="en-US" dirty="0"/>
              <a:t>Genomic Instability is a feature of certain cancers and is caused by defective DNA repair, for example when the </a:t>
            </a:r>
            <a:r>
              <a:rPr lang="en-US" i="1" dirty="0"/>
              <a:t>BRCA1</a:t>
            </a:r>
            <a:r>
              <a:rPr lang="en-US" dirty="0"/>
              <a:t> gene is lost</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21E43-6438-C558-9101-1F0743CDA992}"/>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C78330-F5D2-DAB1-D5B6-484576E5FBB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2"/>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45436-CAF1-52BB-249A-E1F153045D03}"/>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a:t>
            </a:r>
          </a:p>
        </p:txBody>
      </p:sp>
      <p:sp>
        <p:nvSpPr>
          <p:cNvPr id="5" name="Text Placeholder 4">
            <a:extLst>
              <a:ext uri="{FF2B5EF4-FFF2-40B4-BE49-F238E27FC236}">
                <a16:creationId xmlns:a16="http://schemas.microsoft.com/office/drawing/2014/main" id="{3C5881AE-3465-E0FE-3AAD-BAC58777F86E}"/>
              </a:ext>
            </a:extLst>
          </p:cNvPr>
          <p:cNvSpPr>
            <a:spLocks noGrp="1"/>
          </p:cNvSpPr>
          <p:nvPr>
            <p:ph type="body" sz="quarter" idx="15"/>
          </p:nvPr>
        </p:nvSpPr>
        <p:spPr>
          <a:xfrm>
            <a:off x="873124" y="1487321"/>
            <a:ext cx="7788737" cy="481918"/>
          </a:xfrm>
        </p:spPr>
        <p:txBody>
          <a:bodyPr/>
          <a:lstStyle/>
          <a:p>
            <a:pPr algn="just"/>
            <a:r>
              <a:rPr lang="en-AU" dirty="0"/>
              <a:t>(1) We obtained cancer test results from Peter MacCallum Cancer Centre and loaded all results into </a:t>
            </a:r>
            <a:r>
              <a:rPr lang="en-AU" dirty="0" err="1"/>
              <a:t>MongoDb</a:t>
            </a:r>
            <a:r>
              <a:rPr lang="en-AU" dirty="0"/>
              <a:t>.   (2) We, cleaned, normalised and standardised the data in preparation for machine learning. (3)   We used the data to train and test several predictive models. Model outcomes were also stored in </a:t>
            </a:r>
            <a:r>
              <a:rPr lang="en-AU" dirty="0" err="1"/>
              <a:t>MongoDb</a:t>
            </a:r>
            <a:r>
              <a:rPr lang="en-AU" dirty="0"/>
              <a:t>.   (4) We produced accuracy reports and visualisations to determine whether our training was successful.   (5) We applied our models to an independent set of test results to assess their ability to reject results at risk of being false. </a:t>
            </a:r>
          </a:p>
        </p:txBody>
      </p:sp>
      <p:sp>
        <p:nvSpPr>
          <p:cNvPr id="6" name="Text Placeholder 5">
            <a:extLst>
              <a:ext uri="{FF2B5EF4-FFF2-40B4-BE49-F238E27FC236}">
                <a16:creationId xmlns:a16="http://schemas.microsoft.com/office/drawing/2014/main" id="{91809A56-8705-A347-079F-B7A37E066ABB}"/>
              </a:ext>
            </a:extLst>
          </p:cNvPr>
          <p:cNvSpPr>
            <a:spLocks noGrp="1"/>
          </p:cNvSpPr>
          <p:nvPr>
            <p:ph type="body" sz="quarter" idx="16"/>
          </p:nvPr>
        </p:nvSpPr>
        <p:spPr/>
        <p:txBody>
          <a:bodyPr/>
          <a:lstStyle/>
          <a:p>
            <a:endParaRPr lang="en-AU"/>
          </a:p>
        </p:txBody>
      </p:sp>
      <p:sp>
        <p:nvSpPr>
          <p:cNvPr id="7" name="Text Placeholder 6">
            <a:extLst>
              <a:ext uri="{FF2B5EF4-FFF2-40B4-BE49-F238E27FC236}">
                <a16:creationId xmlns:a16="http://schemas.microsoft.com/office/drawing/2014/main" id="{3B8A7274-8B13-57CA-92A7-C603B34AAFCE}"/>
              </a:ext>
            </a:extLst>
          </p:cNvPr>
          <p:cNvSpPr>
            <a:spLocks noGrp="1"/>
          </p:cNvSpPr>
          <p:nvPr>
            <p:ph type="body" sz="quarter" idx="17"/>
          </p:nvPr>
        </p:nvSpPr>
        <p:spPr/>
        <p:txBody>
          <a:bodyPr/>
          <a:lstStyle/>
          <a:p>
            <a:endParaRPr lang="en-AU"/>
          </a:p>
        </p:txBody>
      </p:sp>
      <p:sp>
        <p:nvSpPr>
          <p:cNvPr id="8" name="Text Placeholder 7">
            <a:extLst>
              <a:ext uri="{FF2B5EF4-FFF2-40B4-BE49-F238E27FC236}">
                <a16:creationId xmlns:a16="http://schemas.microsoft.com/office/drawing/2014/main" id="{532A837B-8CBA-E211-49D6-7CE8AE28BF93}"/>
              </a:ext>
            </a:extLst>
          </p:cNvPr>
          <p:cNvSpPr>
            <a:spLocks noGrp="1"/>
          </p:cNvSpPr>
          <p:nvPr>
            <p:ph type="body" sz="quarter" idx="18"/>
          </p:nvPr>
        </p:nvSpPr>
        <p:spPr/>
        <p:txBody>
          <a:bodyPr/>
          <a:lstStyle/>
          <a:p>
            <a:endParaRPr lang="en-AU"/>
          </a:p>
        </p:txBody>
      </p:sp>
      <p:sp>
        <p:nvSpPr>
          <p:cNvPr id="9" name="Text Placeholder 8">
            <a:extLst>
              <a:ext uri="{FF2B5EF4-FFF2-40B4-BE49-F238E27FC236}">
                <a16:creationId xmlns:a16="http://schemas.microsoft.com/office/drawing/2014/main" id="{F198C8BE-F31A-65EC-FDDB-59D06BACAFBF}"/>
              </a:ext>
            </a:extLst>
          </p:cNvPr>
          <p:cNvSpPr>
            <a:spLocks noGrp="1"/>
          </p:cNvSpPr>
          <p:nvPr>
            <p:ph type="body" sz="quarter" idx="19"/>
          </p:nvPr>
        </p:nvSpPr>
        <p:spPr/>
        <p:txBody>
          <a:bodyPr/>
          <a:lstStyle/>
          <a:p>
            <a:endParaRPr lang="en-AU"/>
          </a:p>
        </p:txBody>
      </p:sp>
      <p:sp>
        <p:nvSpPr>
          <p:cNvPr id="10" name="Picture Placeholder 9">
            <a:extLst>
              <a:ext uri="{FF2B5EF4-FFF2-40B4-BE49-F238E27FC236}">
                <a16:creationId xmlns:a16="http://schemas.microsoft.com/office/drawing/2014/main" id="{58263C03-52F5-E4B7-7736-40CB56781A6F}"/>
              </a:ext>
            </a:extLst>
          </p:cNvPr>
          <p:cNvSpPr>
            <a:spLocks noGrp="1"/>
          </p:cNvSpPr>
          <p:nvPr>
            <p:ph type="pic" sz="quarter" idx="20"/>
          </p:nvPr>
        </p:nvSpPr>
        <p:spPr/>
      </p:sp>
      <p:sp>
        <p:nvSpPr>
          <p:cNvPr id="11" name="Picture Placeholder 10">
            <a:extLst>
              <a:ext uri="{FF2B5EF4-FFF2-40B4-BE49-F238E27FC236}">
                <a16:creationId xmlns:a16="http://schemas.microsoft.com/office/drawing/2014/main" id="{EA9F4E22-9D0D-E4F9-D05F-2F101D5E1712}"/>
              </a:ext>
            </a:extLst>
          </p:cNvPr>
          <p:cNvSpPr>
            <a:spLocks noGrp="1"/>
          </p:cNvSpPr>
          <p:nvPr>
            <p:ph type="pic" sz="quarter" idx="21"/>
          </p:nvPr>
        </p:nvSpPr>
        <p:spPr/>
      </p:sp>
      <p:sp>
        <p:nvSpPr>
          <p:cNvPr id="12" name="Picture Placeholder 11">
            <a:extLst>
              <a:ext uri="{FF2B5EF4-FFF2-40B4-BE49-F238E27FC236}">
                <a16:creationId xmlns:a16="http://schemas.microsoft.com/office/drawing/2014/main" id="{797F1918-9F59-300F-B9C6-8DC97038D6BE}"/>
              </a:ext>
            </a:extLst>
          </p:cNvPr>
          <p:cNvSpPr>
            <a:spLocks noGrp="1"/>
          </p:cNvSpPr>
          <p:nvPr>
            <p:ph type="pic" sz="quarter" idx="22"/>
          </p:nvPr>
        </p:nvSpPr>
        <p:spPr/>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329F2-1A76-50FF-37D4-4271CF56B008}"/>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a:t>
            </a:r>
          </a:p>
        </p:txBody>
      </p:sp>
      <p:sp>
        <p:nvSpPr>
          <p:cNvPr id="5" name="Text Placeholder 4">
            <a:extLst>
              <a:ext uri="{FF2B5EF4-FFF2-40B4-BE49-F238E27FC236}">
                <a16:creationId xmlns:a16="http://schemas.microsoft.com/office/drawing/2014/main" id="{7EC9ECE8-C9B9-48E7-53D9-753908A90181}"/>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p:txBody>
          <a:bodyPr/>
          <a:lstStyle/>
          <a:p>
            <a:endParaRPr lang="en-AU"/>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2"/>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3"/>
          <a:stretch>
            <a:fillRect/>
          </a:stretch>
        </p:blipFill>
        <p:spPr>
          <a:xfrm>
            <a:off x="5979730" y="3277753"/>
            <a:ext cx="5799050" cy="2880000"/>
          </a:xfrm>
          <a:prstGeom prst="rect">
            <a:avLst/>
          </a:prstGeom>
        </p:spPr>
      </p:pic>
    </p:spTree>
    <p:extLst>
      <p:ext uri="{BB962C8B-B14F-4D97-AF65-F5344CB8AC3E}">
        <p14:creationId xmlns:p14="http://schemas.microsoft.com/office/powerpoint/2010/main" val="374447902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EEEBEC-A8A6-7F68-E8A8-99DE3C9FBAC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3125" y="1433430"/>
            <a:ext cx="4044864" cy="1185570"/>
          </a:xfrm>
        </p:spPr>
        <p:txBody>
          <a:bodyPr/>
          <a:lstStyle/>
          <a:p>
            <a:pPr algn="just"/>
            <a:r>
              <a:rPr lang="en-AU" dirty="0"/>
              <a:t>Random Forest works well with smaller data sets and is very explainable compared to other ML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2"/>
          <a:stretch>
            <a:fillRect/>
          </a:stretch>
        </p:blipFill>
        <p:spPr>
          <a:xfrm>
            <a:off x="4122286" y="3453053"/>
            <a:ext cx="4573334" cy="2880000"/>
          </a:xfrm>
          <a:prstGeom prst="rect">
            <a:avLst/>
          </a:prstGeom>
        </p:spPr>
      </p:pic>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3"/>
          <a:stretch>
            <a:fillRect/>
          </a:stretch>
        </p:blipFill>
        <p:spPr>
          <a:xfrm>
            <a:off x="8594472" y="3461233"/>
            <a:ext cx="3504674" cy="2988894"/>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4"/>
          <a:stretch>
            <a:fillRect/>
          </a:stretch>
        </p:blipFill>
        <p:spPr>
          <a:xfrm>
            <a:off x="1401958" y="415988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820327"/>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This model is quite good at predicting a correct test result  (recall 93%) but very poor at predicting an incorrect test result (recall 35%)</a:t>
            </a:r>
          </a:p>
          <a:p>
            <a:endParaRPr lang="en-AU" dirty="0"/>
          </a:p>
        </p:txBody>
      </p:sp>
    </p:spTree>
    <p:extLst>
      <p:ext uri="{BB962C8B-B14F-4D97-AF65-F5344CB8AC3E}">
        <p14:creationId xmlns:p14="http://schemas.microsoft.com/office/powerpoint/2010/main" val="186383381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A07AD6-3011-5893-70D2-233BBB91F19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p:txBody>
          <a:bodyPr/>
          <a:lstStyle/>
          <a:p>
            <a:r>
              <a:rPr lang="en-AU" dirty="0"/>
              <a:t>Predictions</a:t>
            </a:r>
          </a:p>
        </p:txBody>
      </p:sp>
      <p:sp>
        <p:nvSpPr>
          <p:cNvPr id="5" name="Text Placeholder 4">
            <a:extLst>
              <a:ext uri="{FF2B5EF4-FFF2-40B4-BE49-F238E27FC236}">
                <a16:creationId xmlns:a16="http://schemas.microsoft.com/office/drawing/2014/main" id="{3BD3FC22-F38A-F0E4-4AA0-E1E3262E9BA7}"/>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p:txBody>
          <a:bodyPr/>
          <a:lstStyle/>
          <a:p>
            <a:endParaRPr lang="en-AU"/>
          </a:p>
        </p:txBody>
      </p:sp>
    </p:spTree>
    <p:extLst>
      <p:ext uri="{BB962C8B-B14F-4D97-AF65-F5344CB8AC3E}">
        <p14:creationId xmlns:p14="http://schemas.microsoft.com/office/powerpoint/2010/main" val="374992445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B6164-7C76-1931-4FC0-C2A4F73F911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5" name="Text Placeholder 4">
            <a:extLst>
              <a:ext uri="{FF2B5EF4-FFF2-40B4-BE49-F238E27FC236}">
                <a16:creationId xmlns:a16="http://schemas.microsoft.com/office/drawing/2014/main" id="{8BF6AC7B-1457-BC67-0E00-0F1004B11EE7}"/>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p:txBody>
          <a:bodyPr/>
          <a:lstStyle/>
          <a:p>
            <a:endParaRPr lang="en-AU"/>
          </a:p>
        </p:txBody>
      </p:sp>
    </p:spTree>
    <p:extLst>
      <p:ext uri="{BB962C8B-B14F-4D97-AF65-F5344CB8AC3E}">
        <p14:creationId xmlns:p14="http://schemas.microsoft.com/office/powerpoint/2010/main" val="110259775"/>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Props1.xml><?xml version="1.0" encoding="utf-8"?>
<ds:datastoreItem xmlns:ds="http://schemas.openxmlformats.org/officeDocument/2006/customXml" ds:itemID="{1F1435F8-46AD-49B6-BCC5-F46217BFA83D}">
  <ds:schemaRefs>
    <ds:schemaRef ds:uri="http://schemas.microsoft.com/sharepoint/v3/contenttype/forms"/>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E8420B-89D8-4879-86EF-941ACA22E2AE}">
  <ds:schemaRefs>
    <ds:schemaRef ds:uri="60ee20dc-9b3a-4e34-8940-281fdbd4adea"/>
    <ds:schemaRef ds:uri="http://purl.org/dc/dcmitype/"/>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2006/metadata/properties"/>
    <ds:schemaRef ds:uri="http://schemas.microsoft.com/office/infopath/2007/PartnerControls"/>
    <ds:schemaRef ds:uri="30989c6c-7074-4891-be78-27cd045be243"/>
    <ds:schemaRef ds:uri="85b3e068-14d7-4ebe-9176-3232802d73ff"/>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2812</TotalTime>
  <Words>458</Words>
  <Application>Microsoft Macintosh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Evaluating the accuracy of cancer diagnostic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Andrew Fellowes</cp:lastModifiedBy>
  <cp:revision>51</cp:revision>
  <dcterms:created xsi:type="dcterms:W3CDTF">2022-05-11T01:55:24Z</dcterms:created>
  <dcterms:modified xsi:type="dcterms:W3CDTF">2023-08-09T11:35:05Z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